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to/trekhleb/playing-with-discrete-fourier-transform-algorithm-in-javascript-53n5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pgfplots.net/tikz/examples/fourier-transform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ecmundo.com.br/nvidia/63268-mfaa-nova-arma-nvidia-melhorar-graficos-jogos.htm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" name="Google Shape;12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https://dev.to/trekhleb/playing-with-discrete-fourier-transform-algorithm-in-javascript-53n5</a:t>
            </a:r>
            <a:endParaRPr/>
          </a:p>
        </p:txBody>
      </p:sp>
      <p:sp>
        <p:nvSpPr>
          <p:cNvPr id="152" name="Google Shape;152;p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http://pgfplots.net/tikz/examples/fourier-transform/</a:t>
            </a:r>
            <a:endParaRPr/>
          </a:p>
        </p:txBody>
      </p:sp>
      <p:sp>
        <p:nvSpPr>
          <p:cNvPr id="169" name="Google Shape;169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ea08ef51da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ea08ef51d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gea08ef51d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4" name="Google Shape;294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https://diaadiaonline.com.br/tag/warner/</a:t>
            </a:r>
            <a:endParaRPr/>
          </a:p>
        </p:txBody>
      </p:sp>
      <p:sp>
        <p:nvSpPr>
          <p:cNvPr id="377" name="Google Shape;377;p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6" name="Google Shape;38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a08ef51da_0_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a08ef51da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ea08ef51da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6" name="Google Shape;396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8" name="Google Shape;408;p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0" name="Google Shape;450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5" name="Google Shape;465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2" name="Google Shape;492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a08ef51da_0_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ea08ef51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https://www.tecmundo.com.br/nvidia/63268-mfaa-nova-arma-nvidia-melhorar-graficos-jogos.htm</a:t>
            </a:r>
            <a:endParaRPr/>
          </a:p>
        </p:txBody>
      </p:sp>
      <p:sp>
        <p:nvSpPr>
          <p:cNvPr id="58" name="Google Shape;58;gea08ef51da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5" name="Google Shape;525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6" name="Google Shape;54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5" name="Google Shape;555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1" name="Google Shape;591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3" name="Google Shape;603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a08ef51da_0_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gea08ef51d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ea08ef51da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6" name="Google Shape;616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6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hyperlink" Target="https://www.youtube.com/watch?v=QOwzkND_ooU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2.png"/><Relationship Id="rId4" Type="http://schemas.openxmlformats.org/officeDocument/2006/relationships/image" Target="../media/image13.png"/><Relationship Id="rId5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://bigwww.epfl.ch/demo/ip/demos/FFT/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0.png"/><Relationship Id="rId4" Type="http://schemas.openxmlformats.org/officeDocument/2006/relationships/hyperlink" Target="https://david.li/filtering/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2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hardwaretimes.com/pc-graphics-settings-explained-mlaa-vs-msaa-vs-fxaa-vs-taa-vs-smaa/" TargetMode="External"/><Relationship Id="rId4" Type="http://schemas.openxmlformats.org/officeDocument/2006/relationships/hyperlink" Target="https://adrenaline.com.br/noticias/v/71018/nvidia-deep-learning-anti-aliasing-dlaa-deve-estrear-em-elder-scrolls-online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Relationship Id="rId4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5.png"/><Relationship Id="rId4" Type="http://schemas.openxmlformats.org/officeDocument/2006/relationships/image" Target="../media/image4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1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image" Target="../media/image48.png"/><Relationship Id="rId5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Relationship Id="rId4" Type="http://schemas.openxmlformats.org/officeDocument/2006/relationships/image" Target="../media/image57.png"/><Relationship Id="rId5" Type="http://schemas.openxmlformats.org/officeDocument/2006/relationships/image" Target="../media/image4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4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5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3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8.gif"/><Relationship Id="rId4" Type="http://schemas.openxmlformats.org/officeDocument/2006/relationships/hyperlink" Target="https://towardsdatascience.com/types-of-convolution-kernels-simplified-f040cb307c37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69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7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youtube.com/watch?time_continue=125&amp;v=Nef6yWYu0-I&amp;feature=emb_logo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24: Aliasing e Anti-aliasing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66image773856" id="99" name="Google Shape;99;p13"/>
          <p:cNvPicPr preferRelativeResize="0"/>
          <p:nvPr/>
        </p:nvPicPr>
        <p:blipFill rotWithShape="1">
          <a:blip r:embed="rId3">
            <a:alphaModFix/>
          </a:blip>
          <a:srcRect b="17945" l="6130" r="6262" t="15096"/>
          <a:stretch/>
        </p:blipFill>
        <p:spPr>
          <a:xfrm>
            <a:off x="1879600" y="1752600"/>
            <a:ext cx="5626100" cy="322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Efeito das Rodas da Carruagem</a:t>
            </a:r>
            <a:br>
              <a:rPr lang="pt-BR"/>
            </a:br>
            <a:r>
              <a:rPr lang="pt-BR" sz="2000"/>
              <a:t>Wagon wheel illusion </a:t>
            </a:r>
            <a:br>
              <a:rPr lang="pt-BR"/>
            </a:br>
            <a:endParaRPr/>
          </a:p>
        </p:txBody>
      </p:sp>
      <p:sp>
        <p:nvSpPr>
          <p:cNvPr id="101" name="Google Shape;101;p13"/>
          <p:cNvSpPr txBox="1"/>
          <p:nvPr>
            <p:ph idx="1" type="body"/>
          </p:nvPr>
        </p:nvSpPr>
        <p:spPr>
          <a:xfrm>
            <a:off x="390548" y="9151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taxa de quadros da câmera (taxa de amostragem temporal) é muito baixa para girar a roda rapidamente.</a:t>
            </a:r>
            <a:endParaRPr/>
          </a:p>
        </p:txBody>
      </p:sp>
      <p:sp>
        <p:nvSpPr>
          <p:cNvPr id="102" name="Google Shape;102;p1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779348" y="5041397"/>
            <a:ext cx="758530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Criado por Jesse Mason, </a:t>
            </a:r>
            <a:r>
              <a:rPr b="0" i="0" lang="pt-BR" sz="18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https://www.youtube.com/watch?v=QOwzkND_ooU</a:t>
            </a: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Artefatos de Amostragem em Computação Gráfica</a:t>
            </a:r>
            <a:endParaRPr/>
          </a:p>
        </p:txBody>
      </p:sp>
      <p:sp>
        <p:nvSpPr>
          <p:cNvPr id="109" name="Google Shape;109;p1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Artefatos devido à amostragem - “Aliasing”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Serrilhamento - amostragem no espaço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Efeito da roda da carruagem - amostragem no tempo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Moiré - imagens geradas de subamostragem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[Muito mais] ...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Percebemos isso em sinais que se modificam muito rapidamente (alta frequência) e amostramos o sinal muito esparsamente</a:t>
            </a:r>
            <a:endParaRPr/>
          </a:p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Senos e Cossenos</a:t>
            </a:r>
            <a:endParaRPr/>
          </a:p>
        </p:txBody>
      </p:sp>
      <p:sp>
        <p:nvSpPr>
          <p:cNvPr id="116" name="Google Shape;116;p1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6913" y="747793"/>
            <a:ext cx="4910173" cy="4853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Frequências nos Senos e Cossenos</a:t>
            </a:r>
            <a:endParaRPr/>
          </a:p>
        </p:txBody>
      </p:sp>
      <p:sp>
        <p:nvSpPr>
          <p:cNvPr id="124" name="Google Shape;124;p1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8000" y="715086"/>
            <a:ext cx="8178800" cy="4936943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/>
          <p:nvPr/>
        </p:nvSpPr>
        <p:spPr>
          <a:xfrm>
            <a:off x="634924" y="2650850"/>
            <a:ext cx="1076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período</a:t>
            </a:r>
            <a:endParaRPr/>
          </a:p>
        </p:txBody>
      </p:sp>
      <p:cxnSp>
        <p:nvCxnSpPr>
          <p:cNvPr id="127" name="Google Shape;127;p16"/>
          <p:cNvCxnSpPr/>
          <p:nvPr/>
        </p:nvCxnSpPr>
        <p:spPr>
          <a:xfrm flipH="1" rot="10800000">
            <a:off x="1095150" y="2222205"/>
            <a:ext cx="460223" cy="461262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6420" y="1309886"/>
            <a:ext cx="7315200" cy="4100843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Representando de ondas</a:t>
            </a:r>
            <a:endParaRPr/>
          </a:p>
        </p:txBody>
      </p:sp>
      <p:sp>
        <p:nvSpPr>
          <p:cNvPr id="134" name="Google Shape;134;p17"/>
          <p:cNvSpPr txBox="1"/>
          <p:nvPr>
            <p:ph idx="1" type="body"/>
          </p:nvPr>
        </p:nvSpPr>
        <p:spPr>
          <a:xfrm>
            <a:off x="226243" y="838985"/>
            <a:ext cx="881406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representar ondas como uma superposição de frequências</a:t>
            </a:r>
            <a:endParaRPr/>
          </a:p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Analisador de espectro de áudio</a:t>
            </a:r>
            <a:endParaRPr/>
          </a:p>
        </p:txBody>
      </p:sp>
      <p:sp>
        <p:nvSpPr>
          <p:cNvPr id="141" name="Google Shape;141;p18"/>
          <p:cNvSpPr txBox="1"/>
          <p:nvPr>
            <p:ph idx="1" type="body"/>
          </p:nvPr>
        </p:nvSpPr>
        <p:spPr>
          <a:xfrm>
            <a:off x="216815" y="838985"/>
            <a:ext cx="8776355" cy="9136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Representando o som pelas suas frequências constituintes</a:t>
            </a:r>
            <a:endParaRPr/>
          </a:p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4114" y="1591071"/>
            <a:ext cx="6261100" cy="30935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548" y="5412906"/>
            <a:ext cx="557886" cy="188377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1131214" y="5038453"/>
            <a:ext cx="2026164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das baixas frequências (baixo)</a:t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6476085" y="5043207"/>
            <a:ext cx="153670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das altas frequências</a:t>
            </a:r>
            <a:endParaRPr/>
          </a:p>
        </p:txBody>
      </p:sp>
      <p:cxnSp>
        <p:nvCxnSpPr>
          <p:cNvPr id="147" name="Google Shape;147;p18"/>
          <p:cNvCxnSpPr/>
          <p:nvPr/>
        </p:nvCxnSpPr>
        <p:spPr>
          <a:xfrm rot="10800000">
            <a:off x="7244435" y="4722890"/>
            <a:ext cx="0" cy="315563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48" name="Google Shape;148;p18"/>
          <p:cNvCxnSpPr/>
          <p:nvPr/>
        </p:nvCxnSpPr>
        <p:spPr>
          <a:xfrm rot="10800000">
            <a:off x="2144296" y="4739461"/>
            <a:ext cx="0" cy="315563"/>
          </a:xfrm>
          <a:prstGeom prst="straightConnector1">
            <a:avLst/>
          </a:prstGeom>
          <a:noFill/>
          <a:ln cap="flat" cmpd="sng" w="5715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Vendo por outro ângulo</a:t>
            </a:r>
            <a:endParaRPr/>
          </a:p>
        </p:txBody>
      </p:sp>
      <p:sp>
        <p:nvSpPr>
          <p:cNvPr id="155" name="Google Shape;155;p1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6" name="Google Shape;15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8681" y="742869"/>
            <a:ext cx="6506637" cy="455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9"/>
          <p:cNvSpPr/>
          <p:nvPr/>
        </p:nvSpPr>
        <p:spPr>
          <a:xfrm>
            <a:off x="3039526" y="4928175"/>
            <a:ext cx="9564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  <p:sp>
        <p:nvSpPr>
          <p:cNvPr id="158" name="Google Shape;158;p19"/>
          <p:cNvSpPr/>
          <p:nvPr/>
        </p:nvSpPr>
        <p:spPr>
          <a:xfrm>
            <a:off x="6736400" y="3713700"/>
            <a:ext cx="1368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frequência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ter o sinal no domínio da frequência?</a:t>
            </a:r>
            <a:endParaRPr/>
          </a:p>
        </p:txBody>
      </p:sp>
      <p:sp>
        <p:nvSpPr>
          <p:cNvPr id="164" name="Google Shape;164;p2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082" y="1175894"/>
            <a:ext cx="3111163" cy="415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Transformada de Fourier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207389" y="838985"/>
            <a:ext cx="8804635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Representa uma função como uma soma ponderada de senos e cossenos</a:t>
            </a:r>
            <a:endParaRPr/>
          </a:p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96" y="1338814"/>
            <a:ext cx="2730459" cy="3296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3167" y="4746765"/>
            <a:ext cx="7810500" cy="6639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urier transform" id="176" name="Google Shape;17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68431" y="1916502"/>
            <a:ext cx="4843973" cy="2207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Transformada de Fourier</a:t>
            </a:r>
            <a:endParaRPr/>
          </a:p>
        </p:txBody>
      </p:sp>
      <p:sp>
        <p:nvSpPr>
          <p:cNvPr id="183" name="Google Shape;183;p2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Converte a representação do sinal do domínio primal (espacial / temporal) para o domínio da frequência, projetando o sinal em suas frequências componentes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2D:</a:t>
            </a:r>
            <a:endParaRPr/>
          </a:p>
        </p:txBody>
      </p:sp>
      <p:sp>
        <p:nvSpPr>
          <p:cNvPr id="184" name="Google Shape;184;p2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5" name="Google Shape;18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2350" y="1844785"/>
            <a:ext cx="7099300" cy="2025429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2"/>
          <p:cNvSpPr/>
          <p:nvPr/>
        </p:nvSpPr>
        <p:spPr>
          <a:xfrm>
            <a:off x="5513841" y="1948934"/>
            <a:ext cx="1447063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Relembrando</a:t>
            </a:r>
            <a:endParaRPr/>
          </a:p>
        </p:txBody>
      </p:sp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6650" y="4531267"/>
            <a:ext cx="5938554" cy="8038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Aliasing</a:t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3227" y="838985"/>
            <a:ext cx="7477545" cy="435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2644219" y="5470478"/>
            <a:ext cx="5794744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https://tweakguides.pcgamingwiki.com/Graphics_11.html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Transformada de Fourier</a:t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transformada de Fourier decompõe um sinal em suas frequências constituintes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9980" y="1972544"/>
            <a:ext cx="8178800" cy="1072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11425" y="4459959"/>
            <a:ext cx="4121150" cy="10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3"/>
          <p:cNvSpPr/>
          <p:nvPr/>
        </p:nvSpPr>
        <p:spPr>
          <a:xfrm>
            <a:off x="411175" y="3110125"/>
            <a:ext cx="1892300" cy="12595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Domínio do Espacial</a:t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6855156" y="3087063"/>
            <a:ext cx="1892300" cy="1259559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3187038" y="3087063"/>
            <a:ext cx="2781962" cy="49433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Transformada de Fourier</a:t>
            </a:r>
            <a:endParaRPr sz="1200"/>
          </a:p>
        </p:txBody>
      </p:sp>
      <p:sp>
        <p:nvSpPr>
          <p:cNvPr id="200" name="Google Shape;200;p23"/>
          <p:cNvSpPr/>
          <p:nvPr/>
        </p:nvSpPr>
        <p:spPr>
          <a:xfrm>
            <a:off x="3187038" y="3828830"/>
            <a:ext cx="2781962" cy="49433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Transformada Inversa</a:t>
            </a:r>
            <a:endParaRPr sz="1200"/>
          </a:p>
        </p:txBody>
      </p:sp>
      <p:sp>
        <p:nvSpPr>
          <p:cNvPr id="201" name="Google Shape;201;p23"/>
          <p:cNvSpPr/>
          <p:nvPr/>
        </p:nvSpPr>
        <p:spPr>
          <a:xfrm>
            <a:off x="2463800" y="3194531"/>
            <a:ext cx="596900" cy="24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6095338" y="3194531"/>
            <a:ext cx="596900" cy="24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3"/>
          <p:cNvSpPr/>
          <p:nvPr/>
        </p:nvSpPr>
        <p:spPr>
          <a:xfrm rot="10800000">
            <a:off x="2463800" y="3954245"/>
            <a:ext cx="596900" cy="24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3"/>
          <p:cNvSpPr/>
          <p:nvPr/>
        </p:nvSpPr>
        <p:spPr>
          <a:xfrm rot="10800000">
            <a:off x="6095338" y="3954245"/>
            <a:ext cx="596900" cy="247169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25400">
            <a:solidFill>
              <a:srgbClr val="71884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a frequência das imagens</a:t>
            </a:r>
            <a:endParaRPr/>
          </a:p>
        </p:txBody>
      </p:sp>
      <p:sp>
        <p:nvSpPr>
          <p:cNvPr id="211" name="Google Shape;211;p2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76image17385920" id="212" name="Google Shape;21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740" y="1262739"/>
            <a:ext cx="3679860" cy="3670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6image17387792" id="213" name="Google Shape;213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52" y="1262739"/>
            <a:ext cx="3651236" cy="3670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6image367392" id="214" name="Google Shape;214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80780" y="576865"/>
            <a:ext cx="2052672" cy="101884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/>
          <p:nvPr/>
        </p:nvSpPr>
        <p:spPr>
          <a:xfrm>
            <a:off x="4521200" y="635020"/>
            <a:ext cx="2516068" cy="6001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visualização abaixo é o equivalente em domínio de frequência 2D do espectro de áudio 1D mostrado anteriormente</a:t>
            </a:r>
            <a:endParaRPr sz="1300"/>
          </a:p>
        </p:txBody>
      </p:sp>
      <p:sp>
        <p:nvSpPr>
          <p:cNvPr id="216" name="Google Shape;216;p24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17" name="Google Shape;217;p24"/>
          <p:cNvSpPr/>
          <p:nvPr/>
        </p:nvSpPr>
        <p:spPr>
          <a:xfrm>
            <a:off x="5281556" y="4933042"/>
            <a:ext cx="24702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Espectro de Frequências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Sinal constante</a:t>
            </a:r>
            <a:endParaRPr/>
          </a:p>
        </p:txBody>
      </p:sp>
      <p:pic>
        <p:nvPicPr>
          <p:cNvPr id="223" name="Google Shape;223;p2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889473"/>
            <a:ext cx="8428038" cy="4064641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25" name="Google Shape;225;p25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26" name="Google Shape;226;p25"/>
          <p:cNvSpPr/>
          <p:nvPr/>
        </p:nvSpPr>
        <p:spPr>
          <a:xfrm>
            <a:off x="5679073" y="4914116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Arial"/>
              <a:buNone/>
            </a:pP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sin(2𝜋 /32)x </a:t>
            </a:r>
            <a:r>
              <a:rPr lang="pt-BR" sz="2400"/>
              <a:t>— frequência 1/32; 32 pixels por ciclo </a:t>
            </a:r>
            <a:br>
              <a:rPr lang="pt-BR" sz="2400"/>
            </a:br>
            <a:endParaRPr sz="2400"/>
          </a:p>
        </p:txBody>
      </p:sp>
      <p:pic>
        <p:nvPicPr>
          <p:cNvPr id="232" name="Google Shape;232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25" y="840392"/>
            <a:ext cx="8428038" cy="4112003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34" name="Google Shape;234;p26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35" name="Google Shape;235;p26"/>
          <p:cNvSpPr/>
          <p:nvPr/>
        </p:nvSpPr>
        <p:spPr>
          <a:xfrm>
            <a:off x="5679073" y="4914116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236" name="Google Shape;236;p26"/>
          <p:cNvSpPr/>
          <p:nvPr/>
        </p:nvSpPr>
        <p:spPr>
          <a:xfrm>
            <a:off x="4838700" y="2082800"/>
            <a:ext cx="1562100" cy="3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Máx. Freq. no Sinal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2615" y="838985"/>
            <a:ext cx="8396166" cy="408441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Arial"/>
              <a:buNone/>
            </a:pP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sin(2𝜋 /16)x </a:t>
            </a:r>
            <a:r>
              <a:rPr lang="pt-BR" sz="2400"/>
              <a:t>— frequência 1/16; 16 pixels por ciclo </a:t>
            </a:r>
            <a:br>
              <a:rPr lang="pt-BR" sz="2400"/>
            </a:br>
            <a:endParaRPr sz="2400"/>
          </a:p>
        </p:txBody>
      </p:sp>
      <p:sp>
        <p:nvSpPr>
          <p:cNvPr id="243" name="Google Shape;243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4" name="Google Shape;244;p27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45" name="Google Shape;245;p27"/>
          <p:cNvSpPr/>
          <p:nvPr/>
        </p:nvSpPr>
        <p:spPr>
          <a:xfrm>
            <a:off x="5679073" y="4914116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246" name="Google Shape;246;p27"/>
          <p:cNvSpPr/>
          <p:nvPr/>
        </p:nvSpPr>
        <p:spPr>
          <a:xfrm>
            <a:off x="4965700" y="2057400"/>
            <a:ext cx="1562100" cy="317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Máx. Freq. no Sinal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Arial"/>
              <a:buNone/>
            </a:pP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sin(2𝜋 /16)y</a:t>
            </a:r>
            <a:endParaRPr i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53" name="Google Shape;253;p28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54" name="Google Shape;254;p28"/>
          <p:cNvSpPr/>
          <p:nvPr/>
        </p:nvSpPr>
        <p:spPr>
          <a:xfrm>
            <a:off x="5679073" y="4914116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94" y="832479"/>
            <a:ext cx="8446393" cy="4081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800"/>
              <a:buFont typeface="Arial"/>
              <a:buNone/>
            </a:pP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sin(2𝜋 /16)x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 x </a:t>
            </a:r>
            <a:r>
              <a:rPr i="1" lang="pt-BR" sz="2800">
                <a:latin typeface="Arial"/>
                <a:ea typeface="Arial"/>
                <a:cs typeface="Arial"/>
                <a:sym typeface="Arial"/>
              </a:rPr>
              <a:t>sin(2𝜋 /16)y</a:t>
            </a:r>
            <a:endParaRPr i="1" sz="2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63" name="Google Shape;263;p29"/>
          <p:cNvSpPr/>
          <p:nvPr/>
        </p:nvSpPr>
        <p:spPr>
          <a:xfrm>
            <a:off x="5679073" y="4914116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495" y="822669"/>
            <a:ext cx="8428232" cy="4092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Vendo online a Transformada de Fourier</a:t>
            </a:r>
            <a:endParaRPr/>
          </a:p>
        </p:txBody>
      </p:sp>
      <p:pic>
        <p:nvPicPr>
          <p:cNvPr id="270" name="Google Shape;270;p3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3559" y="629655"/>
            <a:ext cx="6456879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72" name="Google Shape;272;p30"/>
          <p:cNvSpPr/>
          <p:nvPr/>
        </p:nvSpPr>
        <p:spPr>
          <a:xfrm>
            <a:off x="1343559" y="5193532"/>
            <a:ext cx="439068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http://bigwww.epfl.ch/demo/ip/demos/FFT/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Vendo online a Transformada de Fourier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9" name="Google Shape;279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" y="838985"/>
            <a:ext cx="8204200" cy="4237974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1"/>
          <p:cNvSpPr/>
          <p:nvPr/>
        </p:nvSpPr>
        <p:spPr>
          <a:xfrm>
            <a:off x="860038" y="5101623"/>
            <a:ext cx="249632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https://david.li/filtering/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a frequência das imagens</a:t>
            </a:r>
            <a:endParaRPr/>
          </a:p>
        </p:txBody>
      </p:sp>
      <p:sp>
        <p:nvSpPr>
          <p:cNvPr id="287" name="Google Shape;287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76image17385920" id="288" name="Google Shape;28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6740" y="1262739"/>
            <a:ext cx="3679860" cy="36703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6image17387792" id="289" name="Google Shape;2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7052" y="1262739"/>
            <a:ext cx="3651236" cy="367030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291" name="Google Shape;291;p32"/>
          <p:cNvSpPr/>
          <p:nvPr/>
        </p:nvSpPr>
        <p:spPr>
          <a:xfrm>
            <a:off x="5281556" y="4933042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</a:t>
            </a:r>
            <a:endParaRPr/>
          </a:p>
        </p:txBody>
      </p:sp>
      <p:sp>
        <p:nvSpPr>
          <p:cNvPr id="43" name="Google Shape;43;p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https://www.hardwaretimes.com/pc-graphics-settings-explained-mlaa-vs-msaa-vs-fxaa-vs-taa-vs-smaa/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https://adrenaline.com.br/noticias/v/71018/nvidia-deep-learning-anti-aliasing-dlaa-deve-estrear-em-elder-scrolls-online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Somente baixas frequências (passa baixa)</a:t>
            </a:r>
            <a:endParaRPr/>
          </a:p>
        </p:txBody>
      </p:sp>
      <p:sp>
        <p:nvSpPr>
          <p:cNvPr id="298" name="Google Shape;298;p3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Todas as frequências abaixo de um limite foram mantidas.</a:t>
            </a:r>
            <a:endParaRPr/>
          </a:p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0" name="Google Shape;300;p33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301" name="Google Shape;301;p33"/>
          <p:cNvSpPr/>
          <p:nvPr/>
        </p:nvSpPr>
        <p:spPr>
          <a:xfrm>
            <a:off x="5281556" y="4933042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descr="page88image17373488" id="302" name="Google Shape;30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9358" y="1262738"/>
            <a:ext cx="3678930" cy="36703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8image17373280" id="303" name="Google Shape;30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76740" y="1244534"/>
            <a:ext cx="3679860" cy="368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Somente certas frequências (passa banda)</a:t>
            </a:r>
            <a:endParaRPr/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Somente frequências entre certos limites foram mantidas.</a:t>
            </a:r>
            <a:endParaRPr/>
          </a:p>
        </p:txBody>
      </p:sp>
      <p:sp>
        <p:nvSpPr>
          <p:cNvPr id="311" name="Google Shape;311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2" name="Google Shape;312;p34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313" name="Google Shape;313;p34"/>
          <p:cNvSpPr/>
          <p:nvPr/>
        </p:nvSpPr>
        <p:spPr>
          <a:xfrm>
            <a:off x="5281556" y="4933042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descr="page89image17373904" id="314" name="Google Shape;31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46" y="1244534"/>
            <a:ext cx="3692842" cy="3688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9image17373696" id="315" name="Google Shape;31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0714" y="1244534"/>
            <a:ext cx="3705886" cy="3688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Somente certas frequências (passa banda)</a:t>
            </a:r>
            <a:endParaRPr/>
          </a:p>
        </p:txBody>
      </p:sp>
      <p:sp>
        <p:nvSpPr>
          <p:cNvPr id="322" name="Google Shape;322;p3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Somente frequências entre certos limites foram mantidas.</a:t>
            </a:r>
            <a:endParaRPr/>
          </a:p>
        </p:txBody>
      </p:sp>
      <p:sp>
        <p:nvSpPr>
          <p:cNvPr id="323" name="Google Shape;323;p3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24" name="Google Shape;324;p35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5281556" y="4933042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descr="page90image17374320" id="326" name="Google Shape;32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44" y="1230387"/>
            <a:ext cx="3692843" cy="36841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90image17374112" id="327" name="Google Shape;32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3758" y="1240200"/>
            <a:ext cx="3692842" cy="3692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Somente antas frequências (passa alta)</a:t>
            </a:r>
            <a:endParaRPr/>
          </a:p>
        </p:txBody>
      </p:sp>
      <p:sp>
        <p:nvSpPr>
          <p:cNvPr id="334" name="Google Shape;334;p3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Somente frequências acima de certos limites foram mantidas.</a:t>
            </a:r>
            <a:endParaRPr/>
          </a:p>
        </p:txBody>
      </p:sp>
      <p:sp>
        <p:nvSpPr>
          <p:cNvPr id="335" name="Google Shape;335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6" name="Google Shape;336;p36"/>
          <p:cNvSpPr/>
          <p:nvPr/>
        </p:nvSpPr>
        <p:spPr>
          <a:xfrm>
            <a:off x="1480411" y="4933042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337" name="Google Shape;337;p36"/>
          <p:cNvSpPr/>
          <p:nvPr/>
        </p:nvSpPr>
        <p:spPr>
          <a:xfrm>
            <a:off x="5281556" y="4933042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pic>
        <p:nvPicPr>
          <p:cNvPr descr="page91image17374736" id="338" name="Google Shape;33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444" y="1198730"/>
            <a:ext cx="3692843" cy="370154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91image17374528" id="339" name="Google Shape;339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5949" y="1230387"/>
            <a:ext cx="3702655" cy="3702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Imagem como soma de seus componentes</a:t>
            </a:r>
            <a:endParaRPr/>
          </a:p>
        </p:txBody>
      </p:sp>
      <p:sp>
        <p:nvSpPr>
          <p:cNvPr id="345" name="Google Shape;345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6" name="Google Shape;346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1938" y="1194094"/>
            <a:ext cx="7632700" cy="40848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Problema de aliasing</a:t>
            </a:r>
            <a:endParaRPr/>
          </a:p>
        </p:txBody>
      </p:sp>
      <p:sp>
        <p:nvSpPr>
          <p:cNvPr id="352" name="Google Shape;352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19913" y="705854"/>
            <a:ext cx="4853375" cy="4455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/>
          <p:nvPr/>
        </p:nvSpPr>
        <p:spPr>
          <a:xfrm>
            <a:off x="1460500" y="5047246"/>
            <a:ext cx="6705600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Amostragens</a:t>
            </a:r>
            <a:endParaRPr/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Frequências mais altas precisam de amostragem mais densas</a:t>
            </a:r>
            <a:endParaRPr/>
          </a:p>
        </p:txBody>
      </p:sp>
      <p:sp>
        <p:nvSpPr>
          <p:cNvPr id="361" name="Google Shape;361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4255" y="1974709"/>
            <a:ext cx="5273145" cy="35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319474" y="1526155"/>
            <a:ext cx="324159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Locais de amostragem periódica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791200" y="2395835"/>
            <a:ext cx="325120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de baixa frequência: amostrado adequadamente para uma reconstrução razoável</a:t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5826160" y="3921036"/>
            <a:ext cx="3063839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sinal de alta frequência não é suficientemente amostrado: a reconstrução parece incorretamente ser de um sinal de baixa frequência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subamostragem cria "aliases"</a:t>
            </a:r>
            <a:endParaRPr/>
          </a:p>
        </p:txBody>
      </p:sp>
      <p:sp>
        <p:nvSpPr>
          <p:cNvPr id="371" name="Google Shape;371;p40"/>
          <p:cNvSpPr txBox="1"/>
          <p:nvPr>
            <p:ph idx="1" type="body"/>
          </p:nvPr>
        </p:nvSpPr>
        <p:spPr>
          <a:xfrm>
            <a:off x="390548" y="3924299"/>
            <a:ext cx="8428232" cy="1511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sinal de alta frequência é insuficientemente amostrado: as amostras parecem erroneamente ser de um sinal de baixa frequência.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Duas frequências indistinguíveis em uma determinada taxa de amostragem são chamadas de “aliases”.</a:t>
            </a:r>
            <a:endParaRPr/>
          </a:p>
        </p:txBody>
      </p:sp>
      <p:sp>
        <p:nvSpPr>
          <p:cNvPr id="372" name="Google Shape;372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8850" y="1072514"/>
            <a:ext cx="7226300" cy="282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“Alias” = Identidade Falsa</a:t>
            </a:r>
            <a:endParaRPr/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390548" y="4521200"/>
            <a:ext cx="8428232" cy="81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"Batman" = identidade secreta ("alias") de Bruce Wayne para esconder sua verdadeira identidade</a:t>
            </a:r>
            <a:endParaRPr/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9181" y="838985"/>
            <a:ext cx="4838214" cy="323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86503" y="769356"/>
            <a:ext cx="6423570" cy="36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Aliasing</a:t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292231" y="838985"/>
            <a:ext cx="8653806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Ideia de anti-aliasing: filtre as altas frequências antes de amostrar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Rasterização</a:t>
            </a:r>
            <a:r>
              <a:rPr lang="pt-BR"/>
              <a:t>: amostragem de pontos no espaço 2D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valores dos pixels são vermelhos ou brancos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amostra está dentro ou fora do triângulo</a:t>
            </a:r>
            <a:endParaRPr/>
          </a:p>
        </p:txBody>
      </p:sp>
      <p:sp>
        <p:nvSpPr>
          <p:cNvPr id="391" name="Google Shape;391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7538" y="2415824"/>
            <a:ext cx="6921500" cy="1750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/>
          <p:nvPr/>
        </p:nvSpPr>
        <p:spPr>
          <a:xfrm>
            <a:off x="3456725" y="3460225"/>
            <a:ext cx="1580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outras técnicas?</a:t>
            </a:r>
            <a:endParaRPr/>
          </a:p>
        </p:txBody>
      </p:sp>
      <p:sp>
        <p:nvSpPr>
          <p:cNvPr id="51" name="Google Shape;51;p7"/>
          <p:cNvSpPr txBox="1"/>
          <p:nvPr>
            <p:ph idx="1" type="body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SSAA (Super Sampling Anti-Aliasing *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FSAA (Full Sample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MSAA (MultiSample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FXAA (Fast Approximate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TAA (Temporal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TXAA (Temporal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MLAA (Morphological Anti-Aliasing)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SMAA (Sub-pixel Morphological Anti-Aliasing)</a:t>
            </a:r>
            <a:endParaRPr/>
          </a:p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54" name="Google Shape;54;p7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300">
                <a:solidFill>
                  <a:schemeClr val="dk1"/>
                </a:solidFill>
              </a:rPr>
              <a:t>SIM</a:t>
            </a:r>
            <a:endParaRPr b="1" sz="3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7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Anti-aliasing</a:t>
            </a:r>
            <a:endParaRPr/>
          </a:p>
        </p:txBody>
      </p:sp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390548" y="4203700"/>
            <a:ext cx="8428232" cy="1131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as bordas suavizadas do triângulo rasterizado: onde os valores dos pixels assumem valores intermediários</a:t>
            </a:r>
            <a:endParaRPr/>
          </a:p>
        </p:txBody>
      </p:sp>
      <p:sp>
        <p:nvSpPr>
          <p:cNvPr id="401" name="Google Shape;401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2" name="Google Shape;402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1604" y="948976"/>
            <a:ext cx="7670800" cy="19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1927755" y="2857500"/>
            <a:ext cx="2853730" cy="1015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Pré-filtragem</a:t>
            </a:r>
            <a:endParaRPr b="1"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(remover frequências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acima do limite de Nyquist)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3"/>
          <p:cNvSpPr/>
          <p:nvPr/>
        </p:nvSpPr>
        <p:spPr>
          <a:xfrm>
            <a:off x="5006275" y="2857500"/>
            <a:ext cx="2073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Uma amostra por pixel</a:t>
            </a:r>
            <a:endParaRPr/>
          </a:p>
        </p:txBody>
      </p:sp>
      <p:sp>
        <p:nvSpPr>
          <p:cNvPr id="411" name="Google Shape;411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2" name="Google Shape;412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Anti-aliasing</a:t>
            </a:r>
            <a:endParaRPr/>
          </a:p>
        </p:txBody>
      </p:sp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0" name="Google Shape;42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439" y="1144199"/>
            <a:ext cx="7557572" cy="369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/>
              <a:t>Amostragem por Pontos vs Anti-Aliasing </a:t>
            </a:r>
            <a:br>
              <a:rPr lang="pt-BR"/>
            </a:br>
            <a:endParaRPr/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04image17418688" id="427" name="Google Shape;42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7395" y="1120061"/>
            <a:ext cx="3798834" cy="37988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4image17418896" id="428" name="Google Shape;428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99000" y="1120061"/>
            <a:ext cx="3787561" cy="37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597394" y="4933042"/>
            <a:ext cx="3787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4698999" y="4933042"/>
            <a:ext cx="378756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Pré-filtrado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b="1" lang="pt-BR"/>
              <a:t>Borrar Imagem vs. Anti-aliasing</a:t>
            </a:r>
            <a:endParaRPr/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04image17418896" id="437" name="Google Shape;4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99000" y="1120061"/>
            <a:ext cx="3787561" cy="37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/>
          <p:nvPr/>
        </p:nvSpPr>
        <p:spPr>
          <a:xfrm>
            <a:off x="597394" y="4933042"/>
            <a:ext cx="37875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 Borrado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(amostre e filtre)</a:t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4698999" y="4933042"/>
            <a:ext cx="3787561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Pré-filtrado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(filtre e amostre)</a:t>
            </a:r>
            <a:endParaRPr/>
          </a:p>
        </p:txBody>
      </p:sp>
      <p:pic>
        <p:nvPicPr>
          <p:cNvPr descr="page105image17419104" id="440" name="Google Shape;440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7393" y="1120060"/>
            <a:ext cx="3787561" cy="3787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Teorema de Nyquist</a:t>
            </a:r>
            <a:br>
              <a:rPr lang="pt-BR"/>
            </a:br>
            <a:endParaRPr/>
          </a:p>
        </p:txBody>
      </p:sp>
      <p:sp>
        <p:nvSpPr>
          <p:cNvPr id="446" name="Google Shape;446;p4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Frequência de Nyquist é definida como sendo a metade da frequência de amostragem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Logo, não obtemos aliasing em sinais onde as frequências presentes são menores que a frequência de Nyquist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Consequência: a amostragem com o dobro da frequência mais alta do sinal eliminará o aliasing</a:t>
            </a:r>
            <a:endParaRPr/>
          </a:p>
        </p:txBody>
      </p:sp>
      <p:sp>
        <p:nvSpPr>
          <p:cNvPr id="447" name="Google Shape;447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Sinal vs frequência de Nyquist: exemplo</a:t>
            </a:r>
            <a:endParaRPr/>
          </a:p>
        </p:txBody>
      </p:sp>
      <p:sp>
        <p:nvSpPr>
          <p:cNvPr id="454" name="Google Shape;454;p49"/>
          <p:cNvSpPr txBox="1"/>
          <p:nvPr>
            <p:ph idx="1" type="body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pt-BR" sz="2400">
                <a:latin typeface="Arial"/>
                <a:ea typeface="Arial"/>
                <a:cs typeface="Arial"/>
                <a:sym typeface="Arial"/>
              </a:rPr>
              <a:t>sin(2𝜋 /32)x </a:t>
            </a:r>
            <a:r>
              <a:rPr lang="pt-BR"/>
              <a:t>— frequência 1/32; 32 pixels por ciclo </a:t>
            </a:r>
            <a:endParaRPr/>
          </a:p>
        </p:txBody>
      </p:sp>
      <p:sp>
        <p:nvSpPr>
          <p:cNvPr id="455" name="Google Shape;455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08image17425552" id="456" name="Google Shape;45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3669" y="1443824"/>
            <a:ext cx="3635864" cy="36358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8image17425968" id="457" name="Google Shape;457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07244" y="1517564"/>
            <a:ext cx="3462610" cy="355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63807" y="1443824"/>
            <a:ext cx="3648597" cy="365562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/>
          <p:nvPr/>
        </p:nvSpPr>
        <p:spPr>
          <a:xfrm>
            <a:off x="1480411" y="5139870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5281556" y="5139870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1246017" y="4702234"/>
            <a:ext cx="2452787" cy="33855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Amostrado a cada 16 pixels</a:t>
            </a:r>
            <a:endParaRPr sz="1200"/>
          </a:p>
        </p:txBody>
      </p:sp>
      <p:sp>
        <p:nvSpPr>
          <p:cNvPr id="462" name="Google Shape;462;p49"/>
          <p:cNvSpPr/>
          <p:nvPr/>
        </p:nvSpPr>
        <p:spPr>
          <a:xfrm>
            <a:off x="3091725" y="1586027"/>
            <a:ext cx="3185487" cy="7078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 ALIASING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69492" y="1437577"/>
            <a:ext cx="3642912" cy="363586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9image17426800" id="469" name="Google Shape;469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2733" y="1458168"/>
            <a:ext cx="3648596" cy="364859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Sinal vs frequência de Nyquist: exemplo</a:t>
            </a:r>
            <a:endParaRPr/>
          </a:p>
        </p:txBody>
      </p:sp>
      <p:sp>
        <p:nvSpPr>
          <p:cNvPr id="471" name="Google Shape;471;p50"/>
          <p:cNvSpPr txBox="1"/>
          <p:nvPr>
            <p:ph idx="1" type="body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i="1" lang="pt-BR" sz="2400">
                <a:latin typeface="Arial"/>
                <a:ea typeface="Arial"/>
                <a:cs typeface="Arial"/>
                <a:sym typeface="Arial"/>
              </a:rPr>
              <a:t>sin(2𝜋 /16)x </a:t>
            </a:r>
            <a:r>
              <a:rPr lang="pt-BR"/>
              <a:t>— frequência 1/16; 16 pixels por ciclo </a:t>
            </a:r>
            <a:endParaRPr/>
          </a:p>
        </p:txBody>
      </p:sp>
      <p:sp>
        <p:nvSpPr>
          <p:cNvPr id="472" name="Google Shape;472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08image17425968" id="473" name="Google Shape;47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07244" y="1517564"/>
            <a:ext cx="3462610" cy="355587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/>
          <p:nvPr/>
        </p:nvSpPr>
        <p:spPr>
          <a:xfrm>
            <a:off x="1480411" y="5139870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475" name="Google Shape;475;p50"/>
          <p:cNvSpPr/>
          <p:nvPr/>
        </p:nvSpPr>
        <p:spPr>
          <a:xfrm>
            <a:off x="5281556" y="5139870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476" name="Google Shape;476;p50"/>
          <p:cNvSpPr/>
          <p:nvPr/>
        </p:nvSpPr>
        <p:spPr>
          <a:xfrm>
            <a:off x="1246017" y="4702234"/>
            <a:ext cx="2452787" cy="33855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Amostrado a cada 16 pixels</a:t>
            </a:r>
            <a:endParaRPr/>
          </a:p>
        </p:txBody>
      </p:sp>
      <p:sp>
        <p:nvSpPr>
          <p:cNvPr id="477" name="Google Shape;477;p50"/>
          <p:cNvSpPr/>
          <p:nvPr/>
        </p:nvSpPr>
        <p:spPr>
          <a:xfrm>
            <a:off x="3091725" y="1586027"/>
            <a:ext cx="3309239" cy="707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 ALIASING</a:t>
            </a:r>
            <a:endParaRPr sz="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Anti-aliasing usado na primeira parte do curso</a:t>
            </a:r>
            <a:endParaRPr/>
          </a:p>
        </p:txBody>
      </p:sp>
      <p:sp>
        <p:nvSpPr>
          <p:cNvPr id="484" name="Google Shape;484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85" name="Google Shape;48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70" y="815918"/>
            <a:ext cx="6016260" cy="40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1"/>
          <p:cNvSpPr/>
          <p:nvPr/>
        </p:nvSpPr>
        <p:spPr>
          <a:xfrm>
            <a:off x="1656607" y="4887207"/>
            <a:ext cx="35922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reconstruído</a:t>
            </a:r>
            <a:b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(após calcular a média sobre pixel)</a:t>
            </a:r>
            <a:endParaRPr/>
          </a:p>
        </p:txBody>
      </p:sp>
      <p:sp>
        <p:nvSpPr>
          <p:cNvPr id="487" name="Google Shape;487;p51"/>
          <p:cNvSpPr/>
          <p:nvPr/>
        </p:nvSpPr>
        <p:spPr>
          <a:xfrm>
            <a:off x="1945200" y="2423550"/>
            <a:ext cx="27522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original</a:t>
            </a:r>
            <a:b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(borda de alta frequência)</a:t>
            </a:r>
            <a:endParaRPr/>
          </a:p>
        </p:txBody>
      </p:sp>
      <p:sp>
        <p:nvSpPr>
          <p:cNvPr id="488" name="Google Shape;488;p51"/>
          <p:cNvSpPr/>
          <p:nvPr/>
        </p:nvSpPr>
        <p:spPr>
          <a:xfrm>
            <a:off x="4787625" y="2384900"/>
            <a:ext cx="2554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 densa de sinal</a:t>
            </a:r>
            <a:endParaRPr sz="1100"/>
          </a:p>
        </p:txBody>
      </p:sp>
      <p:sp>
        <p:nvSpPr>
          <p:cNvPr id="489" name="Google Shape;489;p51"/>
          <p:cNvSpPr/>
          <p:nvPr/>
        </p:nvSpPr>
        <p:spPr>
          <a:xfrm>
            <a:off x="5376569" y="4887207"/>
            <a:ext cx="155965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amostrado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por Convolução</a:t>
            </a:r>
            <a:endParaRPr/>
          </a:p>
        </p:txBody>
      </p:sp>
      <p:sp>
        <p:nvSpPr>
          <p:cNvPr id="496" name="Google Shape;496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97" name="Google Shape;49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736" y="1016998"/>
            <a:ext cx="6544549" cy="19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2"/>
          <p:cNvSpPr/>
          <p:nvPr/>
        </p:nvSpPr>
        <p:spPr>
          <a:xfrm>
            <a:off x="785252" y="1295296"/>
            <a:ext cx="9012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</a:t>
            </a:r>
            <a:endParaRPr/>
          </a:p>
        </p:txBody>
      </p:sp>
      <p:sp>
        <p:nvSpPr>
          <p:cNvPr id="499" name="Google Shape;499;p52"/>
          <p:cNvSpPr/>
          <p:nvPr/>
        </p:nvSpPr>
        <p:spPr>
          <a:xfrm>
            <a:off x="778693" y="2187901"/>
            <a:ext cx="967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o mercado está fazendo</a:t>
            </a:r>
            <a:endParaRPr/>
          </a:p>
        </p:txBody>
      </p:sp>
      <p:sp>
        <p:nvSpPr>
          <p:cNvPr id="61" name="Google Shape;61;p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8"/>
          <p:cNvSpPr txBox="1"/>
          <p:nvPr>
            <p:ph idx="1" type="body"/>
          </p:nvPr>
        </p:nvSpPr>
        <p:spPr>
          <a:xfrm>
            <a:off x="390548" y="838986"/>
            <a:ext cx="8428200" cy="8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Nvidia</a:t>
            </a:r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7442" y="1389967"/>
            <a:ext cx="6390105" cy="356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por Convolução</a:t>
            </a:r>
            <a:endParaRPr/>
          </a:p>
        </p:txBody>
      </p:sp>
      <p:sp>
        <p:nvSpPr>
          <p:cNvPr id="506" name="Google Shape;506;p5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07" name="Google Shape;507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736" y="1016998"/>
            <a:ext cx="6544549" cy="1969425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53"/>
          <p:cNvSpPr/>
          <p:nvPr/>
        </p:nvSpPr>
        <p:spPr>
          <a:xfrm>
            <a:off x="785252" y="1295296"/>
            <a:ext cx="9012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</a:t>
            </a:r>
            <a:endParaRPr/>
          </a:p>
        </p:txBody>
      </p:sp>
      <p:sp>
        <p:nvSpPr>
          <p:cNvPr id="509" name="Google Shape;509;p53"/>
          <p:cNvSpPr/>
          <p:nvPr/>
        </p:nvSpPr>
        <p:spPr>
          <a:xfrm>
            <a:off x="778693" y="2187901"/>
            <a:ext cx="967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</a:t>
            </a:r>
            <a:endParaRPr/>
          </a:p>
        </p:txBody>
      </p:sp>
      <p:pic>
        <p:nvPicPr>
          <p:cNvPr id="510" name="Google Shape;510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0628" y="3206338"/>
            <a:ext cx="6522050" cy="1775232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3"/>
          <p:cNvSpPr/>
          <p:nvPr/>
        </p:nvSpPr>
        <p:spPr>
          <a:xfrm>
            <a:off x="190747" y="4318198"/>
            <a:ext cx="1669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por Convolução</a:t>
            </a:r>
            <a:endParaRPr/>
          </a:p>
        </p:txBody>
      </p:sp>
      <p:sp>
        <p:nvSpPr>
          <p:cNvPr id="518" name="Google Shape;518;p5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19" name="Google Shape;519;p54"/>
          <p:cNvSpPr/>
          <p:nvPr/>
        </p:nvSpPr>
        <p:spPr>
          <a:xfrm>
            <a:off x="785252" y="1295296"/>
            <a:ext cx="9012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</a:t>
            </a:r>
            <a:endParaRPr/>
          </a:p>
        </p:txBody>
      </p:sp>
      <p:sp>
        <p:nvSpPr>
          <p:cNvPr id="520" name="Google Shape;520;p54"/>
          <p:cNvSpPr/>
          <p:nvPr/>
        </p:nvSpPr>
        <p:spPr>
          <a:xfrm>
            <a:off x="778693" y="2187901"/>
            <a:ext cx="967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</a:t>
            </a:r>
            <a:endParaRPr/>
          </a:p>
        </p:txBody>
      </p:sp>
      <p:sp>
        <p:nvSpPr>
          <p:cNvPr id="521" name="Google Shape;521;p54"/>
          <p:cNvSpPr/>
          <p:nvPr/>
        </p:nvSpPr>
        <p:spPr>
          <a:xfrm>
            <a:off x="190747" y="4318198"/>
            <a:ext cx="1669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</p:txBody>
      </p:sp>
      <p:pic>
        <p:nvPicPr>
          <p:cNvPr id="522" name="Google Shape;52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0628" y="1153013"/>
            <a:ext cx="6188162" cy="382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por Convolução</a:t>
            </a:r>
            <a:endParaRPr/>
          </a:p>
        </p:txBody>
      </p:sp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30" name="Google Shape;530;p55"/>
          <p:cNvSpPr/>
          <p:nvPr/>
        </p:nvSpPr>
        <p:spPr>
          <a:xfrm>
            <a:off x="785252" y="1295296"/>
            <a:ext cx="901209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</a:t>
            </a:r>
            <a:endParaRPr/>
          </a:p>
        </p:txBody>
      </p:sp>
      <p:sp>
        <p:nvSpPr>
          <p:cNvPr id="531" name="Google Shape;531;p55"/>
          <p:cNvSpPr/>
          <p:nvPr/>
        </p:nvSpPr>
        <p:spPr>
          <a:xfrm>
            <a:off x="778693" y="2187901"/>
            <a:ext cx="9673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</a:t>
            </a:r>
            <a:endParaRPr/>
          </a:p>
        </p:txBody>
      </p:sp>
      <p:sp>
        <p:nvSpPr>
          <p:cNvPr id="532" name="Google Shape;532;p55"/>
          <p:cNvSpPr/>
          <p:nvPr/>
        </p:nvSpPr>
        <p:spPr>
          <a:xfrm>
            <a:off x="190747" y="4318198"/>
            <a:ext cx="1669881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</a:t>
            </a:r>
            <a:endParaRPr/>
          </a:p>
        </p:txBody>
      </p:sp>
      <p:pic>
        <p:nvPicPr>
          <p:cNvPr id="533" name="Google Shape;533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0629" y="1153013"/>
            <a:ext cx="6148680" cy="3822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em 2D</a:t>
            </a:r>
            <a:endParaRPr/>
          </a:p>
        </p:txBody>
      </p:sp>
      <p:sp>
        <p:nvSpPr>
          <p:cNvPr id="540" name="Google Shape;540;p56"/>
          <p:cNvSpPr txBox="1"/>
          <p:nvPr>
            <p:ph idx="1" type="body"/>
          </p:nvPr>
        </p:nvSpPr>
        <p:spPr>
          <a:xfrm>
            <a:off x="390548" y="838985"/>
            <a:ext cx="8428232" cy="515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Box Filter, também conhecido como Box Blur</a:t>
            </a:r>
            <a:endParaRPr/>
          </a:p>
        </p:txBody>
      </p:sp>
      <p:sp>
        <p:nvSpPr>
          <p:cNvPr id="541" name="Google Shape;541;p5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42" name="Google Shape;5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7065" y="1294410"/>
            <a:ext cx="4802445" cy="381494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6"/>
          <p:cNvSpPr/>
          <p:nvPr/>
        </p:nvSpPr>
        <p:spPr>
          <a:xfrm>
            <a:off x="3241747" y="5109358"/>
            <a:ext cx="3059107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kernel 3x3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5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de Convolução 3D</a:t>
            </a:r>
            <a:endParaRPr/>
          </a:p>
        </p:txBody>
      </p:sp>
      <p:sp>
        <p:nvSpPr>
          <p:cNvPr id="550" name="Google Shape;550;p5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A close up of a device&#10;&#10;Description automatically generated" id="551" name="Google Shape;55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9333" y="812995"/>
            <a:ext cx="4895851" cy="4318392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7"/>
          <p:cNvSpPr/>
          <p:nvPr/>
        </p:nvSpPr>
        <p:spPr>
          <a:xfrm>
            <a:off x="1442851" y="5410729"/>
            <a:ext cx="5456712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https://towardsdatascience.com/types-of-convolution-kernels-simplified-f040cb307c37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5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Convolução 2D</a:t>
            </a:r>
            <a:endParaRPr/>
          </a:p>
        </p:txBody>
      </p:sp>
      <p:sp>
        <p:nvSpPr>
          <p:cNvPr id="559" name="Google Shape;559;p5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Filtro do exemplo faz imagem ficar borrada.</a:t>
            </a:r>
            <a:endParaRPr/>
          </a:p>
        </p:txBody>
      </p:sp>
      <p:sp>
        <p:nvSpPr>
          <p:cNvPr id="560" name="Google Shape;560;p5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1" name="Google Shape;56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690" y="1318175"/>
            <a:ext cx="7243948" cy="3404033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58"/>
          <p:cNvSpPr/>
          <p:nvPr/>
        </p:nvSpPr>
        <p:spPr>
          <a:xfrm>
            <a:off x="1480411" y="4652982"/>
            <a:ext cx="17296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Original</a:t>
            </a:r>
            <a:endParaRPr/>
          </a:p>
        </p:txBody>
      </p:sp>
      <p:sp>
        <p:nvSpPr>
          <p:cNvPr id="563" name="Google Shape;563;p58"/>
          <p:cNvSpPr/>
          <p:nvPr/>
        </p:nvSpPr>
        <p:spPr>
          <a:xfrm>
            <a:off x="5709067" y="4663909"/>
            <a:ext cx="174252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Borrada</a:t>
            </a:r>
            <a:endParaRPr/>
          </a:p>
        </p:txBody>
      </p:sp>
      <p:sp>
        <p:nvSpPr>
          <p:cNvPr id="564" name="Google Shape;564;p58"/>
          <p:cNvSpPr/>
          <p:nvPr/>
        </p:nvSpPr>
        <p:spPr>
          <a:xfrm>
            <a:off x="2926678" y="5087614"/>
            <a:ext cx="336290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prática é um filtro passa baixa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5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Teorema da Convolução</a:t>
            </a:r>
            <a:endParaRPr/>
          </a:p>
        </p:txBody>
      </p:sp>
      <p:sp>
        <p:nvSpPr>
          <p:cNvPr id="571" name="Google Shape;571;p5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convolução no domínio espacial é igual à multiplicação no domínio da frequência e vice-versa</a:t>
            </a:r>
            <a:endParaRPr/>
          </a:p>
        </p:txBody>
      </p:sp>
      <p:sp>
        <p:nvSpPr>
          <p:cNvPr id="572" name="Google Shape;572;p5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3" name="Google Shape;57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7514" y="1797661"/>
            <a:ext cx="5245955" cy="3613068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59"/>
          <p:cNvSpPr/>
          <p:nvPr/>
        </p:nvSpPr>
        <p:spPr>
          <a:xfrm>
            <a:off x="3924477" y="2626667"/>
            <a:ext cx="505019" cy="27699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18000" spcFirstLastPara="1" rIns="18000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ngsana New"/>
                <a:ea typeface="Angsana New"/>
                <a:cs typeface="Angsana New"/>
                <a:sym typeface="Angsana New"/>
              </a:rPr>
              <a:t>convolução</a:t>
            </a:r>
            <a:endParaRPr/>
          </a:p>
        </p:txBody>
      </p:sp>
      <p:sp>
        <p:nvSpPr>
          <p:cNvPr id="575" name="Google Shape;575;p59"/>
          <p:cNvSpPr/>
          <p:nvPr/>
        </p:nvSpPr>
        <p:spPr>
          <a:xfrm>
            <a:off x="2477514" y="3316654"/>
            <a:ext cx="1156336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Transformada de Fourier</a:t>
            </a:r>
            <a:endParaRPr/>
          </a:p>
        </p:txBody>
      </p:sp>
      <p:sp>
        <p:nvSpPr>
          <p:cNvPr id="576" name="Google Shape;576;p59"/>
          <p:cNvSpPr/>
          <p:nvPr/>
        </p:nvSpPr>
        <p:spPr>
          <a:xfrm>
            <a:off x="6287513" y="3306238"/>
            <a:ext cx="1156336" cy="64024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0" spcFirstLastPara="1" rIns="0" wrap="square" tIns="45700">
            <a:noAutofit/>
          </a:bodyPr>
          <a:lstStyle/>
          <a:p>
            <a:pPr indent="0" lvl="0" marL="0" marR="0" rtl="0" algn="ctr">
              <a:lnSpc>
                <a:spcPct val="8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Transformada </a:t>
            </a:r>
            <a:endParaRPr/>
          </a:p>
          <a:p>
            <a:pPr indent="0" lvl="0" marL="0" marR="0" rtl="0" algn="ctr">
              <a:lnSpc>
                <a:spcPct val="88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Inversa</a:t>
            </a:r>
            <a:b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Fourier</a:t>
            </a:r>
            <a:endParaRPr/>
          </a:p>
        </p:txBody>
      </p:sp>
      <p:sp>
        <p:nvSpPr>
          <p:cNvPr id="577" name="Google Shape;577;p59"/>
          <p:cNvSpPr/>
          <p:nvPr/>
        </p:nvSpPr>
        <p:spPr>
          <a:xfrm>
            <a:off x="342715" y="2149613"/>
            <a:ext cx="21410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578" name="Google Shape;578;p59"/>
          <p:cNvSpPr/>
          <p:nvPr/>
        </p:nvSpPr>
        <p:spPr>
          <a:xfrm>
            <a:off x="363521" y="4145659"/>
            <a:ext cx="2141021" cy="9541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Frequência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para resolver dilema</a:t>
            </a:r>
            <a:endParaRPr/>
          </a:p>
        </p:txBody>
      </p:sp>
      <p:sp>
        <p:nvSpPr>
          <p:cNvPr id="584" name="Google Shape;584;p60"/>
          <p:cNvSpPr txBox="1"/>
          <p:nvPr>
            <p:ph idx="1" type="body"/>
          </p:nvPr>
        </p:nvSpPr>
        <p:spPr>
          <a:xfrm>
            <a:off x="390548" y="838986"/>
            <a:ext cx="8428232" cy="9061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box filter de 1 pixel de largura atenuará as frequências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cujo período é menor ou igual a 1 pixel de largura</a:t>
            </a:r>
            <a:endParaRPr/>
          </a:p>
        </p:txBody>
      </p:sp>
      <p:sp>
        <p:nvSpPr>
          <p:cNvPr id="585" name="Google Shape;585;p6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86" name="Google Shape;58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7659" y="1745165"/>
            <a:ext cx="6988681" cy="339470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60"/>
          <p:cNvSpPr/>
          <p:nvPr/>
        </p:nvSpPr>
        <p:spPr>
          <a:xfrm>
            <a:off x="1480411" y="5139870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588" name="Google Shape;588;p60"/>
          <p:cNvSpPr/>
          <p:nvPr/>
        </p:nvSpPr>
        <p:spPr>
          <a:xfrm>
            <a:off x="5281556" y="5139870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Juntando tudo</a:t>
            </a:r>
            <a:endParaRPr/>
          </a:p>
        </p:txBody>
      </p:sp>
      <p:sp>
        <p:nvSpPr>
          <p:cNvPr id="595" name="Google Shape;595;p6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96" name="Google Shape;59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3870" y="815918"/>
            <a:ext cx="6016260" cy="40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1"/>
          <p:cNvSpPr/>
          <p:nvPr/>
        </p:nvSpPr>
        <p:spPr>
          <a:xfrm>
            <a:off x="1656607" y="4887207"/>
            <a:ext cx="359228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reconstruído</a:t>
            </a:r>
            <a:b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(removendo as altas frequências)</a:t>
            </a:r>
            <a:endParaRPr/>
          </a:p>
        </p:txBody>
      </p:sp>
      <p:sp>
        <p:nvSpPr>
          <p:cNvPr id="598" name="Google Shape;598;p61"/>
          <p:cNvSpPr/>
          <p:nvPr/>
        </p:nvSpPr>
        <p:spPr>
          <a:xfrm>
            <a:off x="2057375" y="2423550"/>
            <a:ext cx="26700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original</a:t>
            </a:r>
            <a:b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(borda de alta frequência)</a:t>
            </a:r>
            <a:endParaRPr/>
          </a:p>
        </p:txBody>
      </p:sp>
      <p:sp>
        <p:nvSpPr>
          <p:cNvPr id="599" name="Google Shape;599;p61"/>
          <p:cNvSpPr/>
          <p:nvPr/>
        </p:nvSpPr>
        <p:spPr>
          <a:xfrm>
            <a:off x="4818429" y="2384891"/>
            <a:ext cx="2523448" cy="5847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 densa de sinal</a:t>
            </a:r>
            <a:endParaRPr sz="1100"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(fazendo supersampling)</a:t>
            </a:r>
            <a:endParaRPr sz="1100"/>
          </a:p>
        </p:txBody>
      </p:sp>
      <p:sp>
        <p:nvSpPr>
          <p:cNvPr id="600" name="Google Shape;600;p61"/>
          <p:cNvSpPr/>
          <p:nvPr/>
        </p:nvSpPr>
        <p:spPr>
          <a:xfrm>
            <a:off x="5376569" y="4887207"/>
            <a:ext cx="155965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amostrado</a:t>
            </a:r>
            <a:endParaRPr sz="11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Antialiasing calculando o valor médio do pixel</a:t>
            </a:r>
            <a:endParaRPr/>
          </a:p>
        </p:txBody>
      </p:sp>
      <p:sp>
        <p:nvSpPr>
          <p:cNvPr id="607" name="Google Shape;607;p62"/>
          <p:cNvSpPr txBox="1"/>
          <p:nvPr>
            <p:ph idx="1" type="body"/>
          </p:nvPr>
        </p:nvSpPr>
        <p:spPr>
          <a:xfrm>
            <a:off x="390548" y="838985"/>
            <a:ext cx="8222481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rasterizar um triângulo, o valor médio dentro de um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área de pixel de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f(x, y) = inside(tri, x, y) </a:t>
            </a:r>
            <a:r>
              <a:rPr lang="pt-BR"/>
              <a:t>seria  igual a área do pixel coberta pelo triângulo.</a:t>
            </a:r>
            <a:endParaRPr/>
          </a:p>
        </p:txBody>
      </p:sp>
      <p:sp>
        <p:nvSpPr>
          <p:cNvPr id="608" name="Google Shape;608;p6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09" name="Google Shape;609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314" y="2354754"/>
            <a:ext cx="5379522" cy="252126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/>
          <p:nvPr/>
        </p:nvSpPr>
        <p:spPr>
          <a:xfrm>
            <a:off x="530976" y="2650850"/>
            <a:ext cx="1595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</p:txBody>
      </p:sp>
      <p:sp>
        <p:nvSpPr>
          <p:cNvPr id="611" name="Google Shape;611;p62"/>
          <p:cNvSpPr/>
          <p:nvPr/>
        </p:nvSpPr>
        <p:spPr>
          <a:xfrm>
            <a:off x="530976" y="3993001"/>
            <a:ext cx="1570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Filtrado</a:t>
            </a:r>
            <a:endParaRPr/>
          </a:p>
        </p:txBody>
      </p:sp>
      <p:cxnSp>
        <p:nvCxnSpPr>
          <p:cNvPr id="612" name="Google Shape;612;p62"/>
          <p:cNvCxnSpPr/>
          <p:nvPr/>
        </p:nvCxnSpPr>
        <p:spPr>
          <a:xfrm>
            <a:off x="3847606" y="5106391"/>
            <a:ext cx="926275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613" name="Google Shape;613;p62"/>
          <p:cNvSpPr/>
          <p:nvPr/>
        </p:nvSpPr>
        <p:spPr>
          <a:xfrm>
            <a:off x="3847606" y="5076503"/>
            <a:ext cx="933910" cy="3539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o mercado está fazendo</a:t>
            </a:r>
            <a:endParaRPr/>
          </a:p>
        </p:txBody>
      </p:sp>
      <p:sp>
        <p:nvSpPr>
          <p:cNvPr id="70" name="Google Shape;70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475013" y="5164508"/>
            <a:ext cx="685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https://www.youtube.com/watch?time_continue=125&amp;v=Nef6yWYu0-I&amp;feature=emb_logo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Stress Test de Amostragem</a:t>
            </a:r>
            <a:endParaRPr/>
          </a:p>
        </p:txBody>
      </p:sp>
      <p:sp>
        <p:nvSpPr>
          <p:cNvPr id="620" name="Google Shape;620;p63"/>
          <p:cNvSpPr txBox="1"/>
          <p:nvPr>
            <p:ph idx="1" type="body"/>
          </p:nvPr>
        </p:nvSpPr>
        <p:spPr>
          <a:xfrm>
            <a:off x="475013" y="4723785"/>
            <a:ext cx="3165452" cy="686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Sinal Real</a:t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(baixas frequências)</a:t>
            </a:r>
            <a:endParaRPr/>
          </a:p>
        </p:txBody>
      </p:sp>
      <p:sp>
        <p:nvSpPr>
          <p:cNvPr id="621" name="Google Shape;621;p6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22" name="Google Shape;62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82239" y="993452"/>
            <a:ext cx="3175003" cy="515938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63"/>
          <p:cNvSpPr txBox="1"/>
          <p:nvPr/>
        </p:nvSpPr>
        <p:spPr>
          <a:xfrm>
            <a:off x="5346952" y="4723785"/>
            <a:ext cx="3165452" cy="686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0" lang="pt-BR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Aliasing por subamostragem</a:t>
            </a:r>
            <a:endParaRPr b="0"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r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b="0" lang="pt-BR" sz="16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(altas frequências)</a:t>
            </a:r>
            <a:endParaRPr/>
          </a:p>
        </p:txBody>
      </p:sp>
      <p:pic>
        <p:nvPicPr>
          <p:cNvPr descr="page116image31725456" id="624" name="Google Shape;62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2728" y="2498117"/>
            <a:ext cx="7989676" cy="2115785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3"/>
          <p:cNvSpPr/>
          <p:nvPr/>
        </p:nvSpPr>
        <p:spPr>
          <a:xfrm>
            <a:off x="101256" y="3417509"/>
            <a:ext cx="47320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(0,0)</a:t>
            </a:r>
            <a:endParaRPr/>
          </a:p>
        </p:txBody>
      </p:sp>
      <p:sp>
        <p:nvSpPr>
          <p:cNvPr id="626" name="Google Shape;626;p63"/>
          <p:cNvSpPr/>
          <p:nvPr/>
        </p:nvSpPr>
        <p:spPr>
          <a:xfrm>
            <a:off x="2812711" y="1798813"/>
            <a:ext cx="325441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Qual o problema dessa imagem?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23" presetSubtype="3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w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0"/>
                                        <p:tgtEl>
                                          <p:spTgt spid="6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h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6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Quiz</a:t>
            </a:r>
            <a:endParaRPr/>
          </a:p>
        </p:txBody>
      </p:sp>
      <p:sp>
        <p:nvSpPr>
          <p:cNvPr id="632" name="Google Shape;632;p6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Vão no Blackboard, tem um novo Quiz para vocês.</a:t>
            </a:r>
            <a:endParaRPr/>
          </a:p>
        </p:txBody>
      </p:sp>
      <p:sp>
        <p:nvSpPr>
          <p:cNvPr id="633" name="Google Shape;633;p6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5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39" name="Google Shape;639;p6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640" name="Google Shape;640;p65"/>
          <p:cNvSpPr txBox="1"/>
          <p:nvPr>
            <p:ph idx="2" type="body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Vamos estudar os princípios desse efeito</a:t>
            </a:r>
            <a:endParaRPr/>
          </a:p>
        </p:txBody>
      </p:sp>
      <p:sp>
        <p:nvSpPr>
          <p:cNvPr id="77" name="Google Shape;77;p10"/>
          <p:cNvSpPr txBox="1"/>
          <p:nvPr>
            <p:ph idx="1" type="body"/>
          </p:nvPr>
        </p:nvSpPr>
        <p:spPr>
          <a:xfrm>
            <a:off x="390548" y="952107"/>
            <a:ext cx="8428232" cy="4383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Para isso vamos estudar um pouco de </a:t>
            </a:r>
            <a:r>
              <a:rPr b="1" lang="pt-BR" sz="2200"/>
              <a:t>Processamento Digital de Imagens</a:t>
            </a:r>
            <a:r>
              <a:rPr lang="pt-BR" sz="2200"/>
              <a:t>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O foco é entender problemas de amostragem, mas será apresentada uma base para tudo isso.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Vamos ver os principais problemas decorrente da amostragem que estamos fazendo.</a:t>
            </a:r>
            <a:endParaRPr/>
          </a:p>
        </p:txBody>
      </p:sp>
      <p:sp>
        <p:nvSpPr>
          <p:cNvPr id="78" name="Google Shape;78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Serrilhamento (Jaggies)</a:t>
            </a:r>
            <a:endParaRPr/>
          </a:p>
        </p:txBody>
      </p:sp>
      <p:sp>
        <p:nvSpPr>
          <p:cNvPr id="84" name="Google Shape;84;p1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3">
            <a:alphaModFix/>
          </a:blip>
          <a:srcRect b="0" l="636" r="0" t="31352"/>
          <a:stretch/>
        </p:blipFill>
        <p:spPr>
          <a:xfrm>
            <a:off x="381495" y="1409700"/>
            <a:ext cx="8358892" cy="3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Efeito Moiré </a:t>
            </a:r>
            <a:br>
              <a:rPr lang="pt-BR"/>
            </a:br>
            <a:endParaRPr/>
          </a:p>
        </p:txBody>
      </p:sp>
      <p:sp>
        <p:nvSpPr>
          <p:cNvPr id="91" name="Google Shape;91;p12"/>
          <p:cNvSpPr txBox="1"/>
          <p:nvPr>
            <p:ph idx="1" type="body"/>
          </p:nvPr>
        </p:nvSpPr>
        <p:spPr>
          <a:xfrm>
            <a:off x="1510004" y="4908106"/>
            <a:ext cx="3061996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Resolução máxima</a:t>
            </a:r>
            <a:endParaRPr/>
          </a:p>
        </p:txBody>
      </p:sp>
      <p:sp>
        <p:nvSpPr>
          <p:cNvPr id="92" name="Google Shape;92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005" y="842756"/>
            <a:ext cx="6189318" cy="39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 txBox="1"/>
          <p:nvPr/>
        </p:nvSpPr>
        <p:spPr>
          <a:xfrm>
            <a:off x="4526393" y="4792074"/>
            <a:ext cx="3061996" cy="7075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i="0" lang="pt-BR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Metade da resolução</a:t>
            </a:r>
            <a:endParaRPr/>
          </a:p>
          <a:p>
            <a:pPr indent="0" lvl="0" marL="0" marR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pixels </a:t>
            </a: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ímpares</a:t>
            </a:r>
            <a:r>
              <a:rPr b="0" i="0" lang="pt-BR" sz="14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foram saltados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